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72" r:id="rId13"/>
    <p:sldId id="269" r:id="rId14"/>
    <p:sldId id="273" r:id="rId15"/>
    <p:sldId id="265" r:id="rId16"/>
    <p:sldId id="270" r:id="rId17"/>
    <p:sldId id="271" r:id="rId18"/>
    <p:sldId id="266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86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21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727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470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061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354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014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129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338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10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16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871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48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63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5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73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71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29CC6-9E63-47FE-AF42-A7CD05B4D2B6}" type="datetimeFigureOut">
              <a:rPr lang="fr-FR" smtClean="0"/>
              <a:t>30/10/2016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5A672-1776-4624-B242-FC2680DB6A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386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30.xml"/><Relationship Id="rId7" Type="http://schemas.openxmlformats.org/officeDocument/2006/relationships/image" Target="../media/image1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7.png"/><Relationship Id="rId5" Type="http://schemas.openxmlformats.org/officeDocument/2006/relationships/hyperlink" Target="http://opengameart.org/" TargetMode="Externa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21.png"/><Relationship Id="rId5" Type="http://schemas.openxmlformats.org/officeDocument/2006/relationships/tags" Target="../tags/tag40.xml"/><Relationship Id="rId10" Type="http://schemas.openxmlformats.org/officeDocument/2006/relationships/image" Target="../media/image20.png"/><Relationship Id="rId4" Type="http://schemas.openxmlformats.org/officeDocument/2006/relationships/tags" Target="../tags/tag39.xml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25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68.xml"/><Relationship Id="rId7" Type="http://schemas.openxmlformats.org/officeDocument/2006/relationships/image" Target="../media/image26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.xml"/><Relationship Id="rId4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tags" Target="../tags/tag6.xml"/><Relationship Id="rId7" Type="http://schemas.openxmlformats.org/officeDocument/2006/relationships/image" Target="../media/image3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t="19569" r="28153" b="19445"/>
          <a:stretch/>
        </p:blipFill>
        <p:spPr>
          <a:xfrm flipH="1">
            <a:off x="7505321" y="3407534"/>
            <a:ext cx="4686679" cy="34504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45440" y="181021"/>
            <a:ext cx="9001462" cy="2387600"/>
          </a:xfrm>
        </p:spPr>
        <p:txBody>
          <a:bodyPr/>
          <a:lstStyle/>
          <a:p>
            <a:r>
              <a:rPr lang="fr-CA" dirty="0" smtClean="0"/>
              <a:t>Rej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841562" y="2412766"/>
            <a:ext cx="9001462" cy="1655762"/>
          </a:xfrm>
        </p:spPr>
        <p:txBody>
          <a:bodyPr/>
          <a:lstStyle/>
          <a:p>
            <a:r>
              <a:rPr lang="fr-CA" dirty="0" smtClean="0"/>
              <a:t>Par Alexis Valois-Adamowicz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16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Technique de modélisation 3d : Rej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3795" y="1771242"/>
            <a:ext cx="6130949" cy="4784104"/>
          </a:xfrm>
        </p:spPr>
        <p:txBody>
          <a:bodyPr>
            <a:normAutofit fontScale="85000" lnSpcReduction="10000"/>
          </a:bodyPr>
          <a:lstStyle/>
          <a:p>
            <a:r>
              <a:rPr lang="fr-CA" dirty="0" smtClean="0"/>
              <a:t>Utilisation d’une image calque</a:t>
            </a:r>
          </a:p>
          <a:p>
            <a:r>
              <a:rPr lang="fr-CA" dirty="0" smtClean="0"/>
              <a:t>Calquage latéral</a:t>
            </a:r>
            <a:endParaRPr lang="fr-CA" dirty="0" smtClean="0"/>
          </a:p>
          <a:p>
            <a:r>
              <a:rPr lang="fr-CA" dirty="0" smtClean="0"/>
              <a:t>Début : cylindre pour faire une patte (arrière)</a:t>
            </a:r>
          </a:p>
          <a:p>
            <a:r>
              <a:rPr lang="fr-CA" dirty="0" smtClean="0"/>
              <a:t>Suite d’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extrusions</a:t>
            </a:r>
            <a:r>
              <a:rPr lang="fr-CA" dirty="0" smtClean="0"/>
              <a:t> : faces, arrêtes, sommets</a:t>
            </a:r>
          </a:p>
          <a:p>
            <a:r>
              <a:rPr lang="fr-CA" dirty="0" smtClean="0"/>
              <a:t>Créations de faces avec 4 sommets</a:t>
            </a:r>
          </a:p>
          <a:p>
            <a:r>
              <a:rPr lang="fr-CA" dirty="0" smtClean="0"/>
              <a:t>Matériel </a:t>
            </a:r>
            <a:r>
              <a:rPr lang="fr-CA" dirty="0" smtClean="0"/>
              <a:t>de </a:t>
            </a:r>
            <a:r>
              <a:rPr lang="fr-CA" dirty="0" smtClean="0"/>
              <a:t>base </a:t>
            </a:r>
            <a:r>
              <a:rPr lang="fr-CA" dirty="0" smtClean="0"/>
              <a:t>: couleur orange,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modèle de Lambert</a:t>
            </a:r>
            <a:r>
              <a:rPr lang="fr-CA" dirty="0" smtClean="0"/>
              <a:t>, diffuse 1, spéculaire 0</a:t>
            </a:r>
          </a:p>
          <a:p>
            <a:r>
              <a:rPr lang="fr-CA" dirty="0" smtClean="0"/>
              <a:t>Lumière : Hémi, énergie 2.3</a:t>
            </a:r>
            <a:endParaRPr lang="fr-CA" dirty="0" smtClean="0"/>
          </a:p>
          <a:p>
            <a:r>
              <a:rPr lang="fr-CA" dirty="0" smtClean="0"/>
              <a:t>Création d’une </a:t>
            </a:r>
            <a:r>
              <a:rPr lang="fr-CA" dirty="0" err="1" smtClean="0"/>
              <a:t>map</a:t>
            </a:r>
            <a:r>
              <a:rPr lang="fr-CA" dirty="0" smtClean="0"/>
              <a:t> UV + peinture sur le modèle</a:t>
            </a:r>
          </a:p>
          <a:p>
            <a:r>
              <a:rPr lang="fr-CA" dirty="0" smtClean="0"/>
              <a:t>Insertion d’une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armature</a:t>
            </a:r>
            <a:r>
              <a:rPr lang="fr-CA" dirty="0" smtClean="0"/>
              <a:t> pour les </a:t>
            </a:r>
            <a:r>
              <a:rPr lang="fr-CA" dirty="0" smtClean="0"/>
              <a:t>mouvements</a:t>
            </a:r>
          </a:p>
          <a:p>
            <a:r>
              <a:rPr lang="fr-CA" dirty="0" smtClean="0"/>
              <a:t>Source : vidéo YouTube (utilisateur </a:t>
            </a:r>
            <a:r>
              <a:rPr lang="fr-CA" dirty="0" err="1" smtClean="0"/>
              <a:t>PigArt</a:t>
            </a:r>
            <a:r>
              <a:rPr lang="fr-CA" dirty="0" smtClean="0"/>
              <a:t>)</a:t>
            </a:r>
            <a:r>
              <a:rPr lang="fr-CA" dirty="0" smtClean="0"/>
              <a:t> </a:t>
            </a:r>
            <a:endParaRPr lang="fr-CA" dirty="0" smtClean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11763" y="1771242"/>
            <a:ext cx="4725807" cy="2902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521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Technique de modélisation : tasse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97607" y="1639587"/>
            <a:ext cx="7019591" cy="4568029"/>
          </a:xfrm>
        </p:spPr>
        <p:txBody>
          <a:bodyPr>
            <a:normAutofit fontScale="85000" lnSpcReduction="20000"/>
          </a:bodyPr>
          <a:lstStyle/>
          <a:p>
            <a:r>
              <a:rPr lang="fr-CA" dirty="0" smtClean="0"/>
              <a:t>Modèle : observation</a:t>
            </a:r>
          </a:p>
          <a:p>
            <a:r>
              <a:rPr lang="fr-CA" dirty="0" smtClean="0"/>
              <a:t>Début : cylindre</a:t>
            </a:r>
          </a:p>
          <a:p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Extrusion</a:t>
            </a:r>
            <a:r>
              <a:rPr lang="fr-CA" dirty="0" smtClean="0"/>
              <a:t> +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mise à l’échelle </a:t>
            </a:r>
            <a:r>
              <a:rPr lang="fr-CA" dirty="0" smtClean="0"/>
              <a:t>pour l’épaisseur</a:t>
            </a:r>
          </a:p>
          <a:p>
            <a:r>
              <a:rPr lang="fr-CA" dirty="0" smtClean="0"/>
              <a:t>Ajout d’arrêtes (révolution) pour l’élargissement central</a:t>
            </a:r>
          </a:p>
          <a:p>
            <a:r>
              <a:rPr lang="fr-CA" dirty="0" smtClean="0"/>
              <a:t>Utilisation de l’outil « 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Knife</a:t>
            </a:r>
            <a:r>
              <a:rPr lang="fr-CA" dirty="0" smtClean="0"/>
              <a:t> » pour créer des faces de </a:t>
            </a:r>
            <a:r>
              <a:rPr lang="fr-CA" dirty="0" smtClean="0"/>
              <a:t>contrôle pour </a:t>
            </a:r>
            <a:r>
              <a:rPr lang="fr-CA" dirty="0" smtClean="0"/>
              <a:t>les extrusions de la poignée</a:t>
            </a:r>
          </a:p>
          <a:p>
            <a:r>
              <a:rPr lang="fr-CA" dirty="0" smtClean="0"/>
              <a:t>Création d’une face pour lui assigner la couleur du </a:t>
            </a:r>
            <a:r>
              <a:rPr lang="fr-CA" dirty="0" smtClean="0"/>
              <a:t>café</a:t>
            </a:r>
          </a:p>
          <a:p>
            <a:r>
              <a:rPr lang="fr-CA" dirty="0" smtClean="0"/>
              <a:t>Utilisation des « 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keyframe</a:t>
            </a:r>
            <a:r>
              <a:rPr lang="fr-CA" dirty="0" smtClean="0"/>
              <a:t> » et de la vue « 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dopesheet</a:t>
            </a:r>
            <a:r>
              <a:rPr lang="fr-CA" dirty="0" smtClean="0"/>
              <a:t> » pour l’animation</a:t>
            </a:r>
            <a:endParaRPr lang="fr-CA" dirty="0" smtClean="0"/>
          </a:p>
          <a:p>
            <a:r>
              <a:rPr lang="fr-CA" dirty="0" smtClean="0"/>
              <a:t>Matériaux </a:t>
            </a:r>
          </a:p>
          <a:p>
            <a:pPr lvl="1"/>
            <a:r>
              <a:rPr lang="fr-CA" dirty="0" smtClean="0"/>
              <a:t>Poterie :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Modèle de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Phong</a:t>
            </a:r>
            <a:r>
              <a:rPr lang="fr-CA" dirty="0" smtClean="0"/>
              <a:t>, Diffuse 1, Spéculaire 1</a:t>
            </a:r>
          </a:p>
          <a:p>
            <a:pPr lvl="1"/>
            <a:r>
              <a:rPr lang="fr-CA" dirty="0" smtClean="0"/>
              <a:t>Café :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Modèle de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Phong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: Diffuse 0.8, spéculaire 0.5, effet « </a:t>
            </a:r>
            <a:r>
              <a:rPr lang="fr-CA" dirty="0" err="1" smtClean="0"/>
              <a:t>Distorted</a:t>
            </a:r>
            <a:r>
              <a:rPr lang="fr-CA" dirty="0" smtClean="0"/>
              <a:t> Noise » </a:t>
            </a: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83735" y="4150792"/>
            <a:ext cx="2468189" cy="2056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3" r="23569"/>
          <a:stretch/>
        </p:blipFill>
        <p:spPr>
          <a:xfrm rot="5400000">
            <a:off x="8837589" y="1357081"/>
            <a:ext cx="1931829" cy="2496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Flèche vers le bas 5"/>
          <p:cNvSpPr/>
          <p:nvPr>
            <p:custDataLst>
              <p:tags r:id="rId5"/>
            </p:custDataLst>
          </p:nvPr>
        </p:nvSpPr>
        <p:spPr>
          <a:xfrm>
            <a:off x="9803503" y="3708542"/>
            <a:ext cx="170106" cy="3219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692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Utilisation de ressources libres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54038" y="1935921"/>
            <a:ext cx="5796098" cy="1476980"/>
          </a:xfrm>
        </p:spPr>
        <p:txBody>
          <a:bodyPr/>
          <a:lstStyle/>
          <a:p>
            <a:pPr algn="just"/>
            <a:r>
              <a:rPr lang="fr-CA" dirty="0" err="1" smtClean="0"/>
              <a:t>GenericPlateformer</a:t>
            </a:r>
            <a:r>
              <a:rPr lang="fr-CA" dirty="0" smtClean="0"/>
              <a:t> : éléments du décor</a:t>
            </a:r>
          </a:p>
          <a:p>
            <a:r>
              <a:rPr lang="fr-CA" dirty="0"/>
              <a:t>Source : </a:t>
            </a:r>
            <a:r>
              <a:rPr lang="fr-CA" dirty="0">
                <a:hlinkClick r:id="rId5"/>
              </a:rPr>
              <a:t>http://opengameart.org</a:t>
            </a:r>
            <a:r>
              <a:rPr lang="fr-CA" dirty="0" smtClean="0">
                <a:hlinkClick r:id="rId5"/>
              </a:rPr>
              <a:t>/</a:t>
            </a:r>
            <a:endParaRPr lang="fr-CA" dirty="0" smtClean="0"/>
          </a:p>
          <a:p>
            <a:r>
              <a:rPr lang="fr-CA" dirty="0" smtClean="0"/>
              <a:t>Licence :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Public Domain</a:t>
            </a:r>
            <a:endParaRPr lang="fr-CA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5"/>
          <a:stretch/>
        </p:blipFill>
        <p:spPr>
          <a:xfrm>
            <a:off x="566065" y="1791926"/>
            <a:ext cx="6270553" cy="39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Technologies utilisées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3795" y="1571223"/>
            <a:ext cx="6027918" cy="4219977"/>
          </a:xfrm>
        </p:spPr>
        <p:txBody>
          <a:bodyPr>
            <a:normAutofit fontScale="62500" lnSpcReduction="20000"/>
          </a:bodyPr>
          <a:lstStyle/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Javascript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Phaser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Tiled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Node.JS</a:t>
            </a: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Sublime </a:t>
            </a:r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 3</a:t>
            </a: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Google Chrome </a:t>
            </a:r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DevTools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Git / </a:t>
            </a:r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SourceTree</a:t>
            </a:r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 / </a:t>
            </a:r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GitHub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smtClean="0">
                <a:solidFill>
                  <a:schemeClr val="tx2">
                    <a:lumMod val="75000"/>
                  </a:schemeClr>
                </a:solidFill>
              </a:rPr>
              <a:t>http-server (JavaScript)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Npm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Bower</a:t>
            </a:r>
            <a:r>
              <a:rPr lang="fr-CA" sz="2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sz="2500" dirty="0"/>
              <a:t>(</a:t>
            </a:r>
            <a:r>
              <a:rPr lang="fr-CA" sz="2500" dirty="0" err="1" smtClean="0"/>
              <a:t>underscore</a:t>
            </a:r>
            <a:r>
              <a:rPr lang="fr-CA" sz="2500" dirty="0"/>
              <a:t> et </a:t>
            </a:r>
            <a:r>
              <a:rPr lang="fr-CA" sz="2500" dirty="0" err="1" smtClean="0"/>
              <a:t>phaser</a:t>
            </a:r>
            <a:r>
              <a:rPr lang="fr-CA" sz="2500" dirty="0" smtClean="0"/>
              <a:t>-state-transition-plugin) </a:t>
            </a:r>
            <a:endParaRPr lang="fr-CA" sz="2500" dirty="0" smtClean="0"/>
          </a:p>
          <a:p>
            <a:r>
              <a:rPr lang="fr-CA" sz="2500" dirty="0" err="1" smtClean="0">
                <a:solidFill>
                  <a:schemeClr val="tx2">
                    <a:lumMod val="75000"/>
                  </a:schemeClr>
                </a:solidFill>
              </a:rPr>
              <a:t>Spritify</a:t>
            </a:r>
            <a:endParaRPr lang="fr-CA" sz="25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9" b="73709"/>
          <a:stretch/>
        </p:blipFill>
        <p:spPr>
          <a:xfrm>
            <a:off x="2280174" y="5692462"/>
            <a:ext cx="7837714" cy="8628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21445" y="2563911"/>
            <a:ext cx="3840535" cy="1299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941713" y="1652075"/>
            <a:ext cx="4855911" cy="1134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30046" y="3213735"/>
            <a:ext cx="3137510" cy="15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479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Organisation du travail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9093" y="1712891"/>
            <a:ext cx="11075831" cy="3799267"/>
          </a:xfrm>
        </p:spPr>
        <p:txBody>
          <a:bodyPr>
            <a:normAutofit fontScale="92500" lnSpcReduction="20000"/>
          </a:bodyPr>
          <a:lstStyle/>
          <a:p>
            <a:r>
              <a:rPr lang="fr-CA" dirty="0" smtClean="0"/>
              <a:t>Un fichier </a:t>
            </a:r>
            <a:r>
              <a:rPr lang="fr-CA" dirty="0" err="1" smtClean="0"/>
              <a:t>blender</a:t>
            </a:r>
            <a:r>
              <a:rPr lang="fr-CA" dirty="0" smtClean="0"/>
              <a:t> par élément modélisé (tasse et Rej)</a:t>
            </a:r>
          </a:p>
          <a:p>
            <a:r>
              <a:rPr lang="fr-CA" dirty="0" smtClean="0"/>
              <a:t>Une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spritesheet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par éléments </a:t>
            </a:r>
            <a:r>
              <a:rPr lang="fr-CA" dirty="0" err="1" smtClean="0"/>
              <a:t>animable</a:t>
            </a:r>
            <a:r>
              <a:rPr lang="fr-CA" dirty="0" smtClean="0"/>
              <a:t> contenant toutes les animations possibles</a:t>
            </a:r>
          </a:p>
          <a:p>
            <a:r>
              <a:rPr lang="fr-CA" dirty="0" smtClean="0"/>
              <a:t>Une </a:t>
            </a:r>
            <a:r>
              <a:rPr lang="fr-CA" dirty="0" err="1" smtClean="0"/>
              <a:t>map</a:t>
            </a:r>
            <a:r>
              <a:rPr lang="fr-CA" dirty="0" smtClean="0"/>
              <a:t> </a:t>
            </a:r>
            <a:r>
              <a:rPr lang="fr-CA" dirty="0" err="1" smtClean="0"/>
              <a:t>Tiled</a:t>
            </a:r>
            <a:r>
              <a:rPr lang="fr-CA" dirty="0" smtClean="0"/>
              <a:t> exportée en JSON</a:t>
            </a:r>
          </a:p>
          <a:p>
            <a:r>
              <a:rPr lang="fr-CA" dirty="0" smtClean="0"/>
              <a:t>Code source (Organisation </a:t>
            </a:r>
            <a:r>
              <a:rPr lang="fr-CA" dirty="0"/>
              <a:t>selon tutoriel </a:t>
            </a:r>
            <a:r>
              <a:rPr lang="fr-CA" dirty="0">
                <a:solidFill>
                  <a:schemeClr val="tx2">
                    <a:lumMod val="75000"/>
                  </a:schemeClr>
                </a:solidFill>
              </a:rPr>
              <a:t>gamedevacademy.org</a:t>
            </a:r>
            <a:r>
              <a:rPr lang="fr-CA" dirty="0"/>
              <a:t>)</a:t>
            </a:r>
            <a:endParaRPr lang="fr-CA" dirty="0" smtClean="0"/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Index.html : </a:t>
            </a:r>
            <a:r>
              <a:rPr lang="fr-CA" dirty="0"/>
              <a:t>Chargement des </a:t>
            </a:r>
            <a:r>
              <a:rPr lang="fr-CA" dirty="0" smtClean="0"/>
              <a:t>dépendances JavaScript et appel du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main.js</a:t>
            </a:r>
            <a:endParaRPr lang="fr-CA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Main.js</a:t>
            </a:r>
            <a:r>
              <a:rPr lang="fr-CA" dirty="0" smtClean="0"/>
              <a:t> : Chargement de </a:t>
            </a:r>
            <a:r>
              <a:rPr lang="fr-CA" dirty="0" err="1" smtClean="0"/>
              <a:t>Phaser</a:t>
            </a:r>
            <a:r>
              <a:rPr lang="fr-CA" dirty="0" smtClean="0"/>
              <a:t> et définition des « Game State »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Boot.js</a:t>
            </a:r>
            <a:r>
              <a:rPr lang="fr-CA" dirty="0" smtClean="0"/>
              <a:t> : Configuration de la physique et des transitions d’états (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Phaser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Transition Plugin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Preload.js</a:t>
            </a:r>
            <a:r>
              <a:rPr lang="fr-CA" dirty="0" smtClean="0"/>
              <a:t> : Chargement des 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images</a:t>
            </a:r>
            <a:r>
              <a:rPr lang="fr-CA" dirty="0" smtClean="0"/>
              <a:t>,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spritesheet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et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du niveau 1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MainMenu.js</a:t>
            </a:r>
            <a:r>
              <a:rPr lang="fr-CA" dirty="0" smtClean="0"/>
              <a:t> : Affichage du menu pour démarrer le niveau 1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Game.js</a:t>
            </a:r>
            <a:r>
              <a:rPr lang="fr-CA" dirty="0" smtClean="0"/>
              <a:t> : Logique du niveau 1</a:t>
            </a:r>
          </a:p>
          <a:p>
            <a:pPr lvl="1"/>
            <a:endParaRPr lang="fr-CA" dirty="0" smtClean="0"/>
          </a:p>
          <a:p>
            <a:pPr lvl="1"/>
            <a:endParaRPr lang="fr-CA" dirty="0"/>
          </a:p>
        </p:txBody>
      </p:sp>
      <p:sp>
        <p:nvSpPr>
          <p:cNvPr id="4" name="Rectangle à coins arrondis 3"/>
          <p:cNvSpPr/>
          <p:nvPr>
            <p:custDataLst>
              <p:tags r:id="rId3"/>
            </p:custDataLst>
          </p:nvPr>
        </p:nvSpPr>
        <p:spPr>
          <a:xfrm>
            <a:off x="398640" y="5518595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Index</a:t>
            </a:r>
            <a:endParaRPr lang="fr-CA" dirty="0"/>
          </a:p>
        </p:txBody>
      </p:sp>
      <p:sp>
        <p:nvSpPr>
          <p:cNvPr id="6" name="Rectangle à coins arrondis 5"/>
          <p:cNvSpPr/>
          <p:nvPr>
            <p:custDataLst>
              <p:tags r:id="rId4"/>
            </p:custDataLst>
          </p:nvPr>
        </p:nvSpPr>
        <p:spPr>
          <a:xfrm>
            <a:off x="2317592" y="5512158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Main</a:t>
            </a:r>
            <a:endParaRPr lang="fr-CA" dirty="0"/>
          </a:p>
        </p:txBody>
      </p:sp>
      <p:sp>
        <p:nvSpPr>
          <p:cNvPr id="7" name="Rectangle à coins arrondis 6"/>
          <p:cNvSpPr/>
          <p:nvPr>
            <p:custDataLst>
              <p:tags r:id="rId5"/>
            </p:custDataLst>
          </p:nvPr>
        </p:nvSpPr>
        <p:spPr>
          <a:xfrm>
            <a:off x="4236544" y="5512155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Boot</a:t>
            </a:r>
            <a:endParaRPr lang="fr-CA" dirty="0"/>
          </a:p>
        </p:txBody>
      </p:sp>
      <p:sp>
        <p:nvSpPr>
          <p:cNvPr id="8" name="Rectangle à coins arrondis 7"/>
          <p:cNvSpPr/>
          <p:nvPr>
            <p:custDataLst>
              <p:tags r:id="rId6"/>
            </p:custDataLst>
          </p:nvPr>
        </p:nvSpPr>
        <p:spPr>
          <a:xfrm>
            <a:off x="6109566" y="5512154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Preload</a:t>
            </a:r>
            <a:endParaRPr lang="fr-CA" dirty="0"/>
          </a:p>
        </p:txBody>
      </p:sp>
      <p:sp>
        <p:nvSpPr>
          <p:cNvPr id="9" name="Rectangle à coins arrondis 8"/>
          <p:cNvSpPr/>
          <p:nvPr>
            <p:custDataLst>
              <p:tags r:id="rId7"/>
            </p:custDataLst>
          </p:nvPr>
        </p:nvSpPr>
        <p:spPr>
          <a:xfrm>
            <a:off x="7907075" y="5518595"/>
            <a:ext cx="143448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 smtClean="0"/>
              <a:t>MainMenu</a:t>
            </a:r>
            <a:endParaRPr lang="fr-CA" dirty="0"/>
          </a:p>
        </p:txBody>
      </p:sp>
      <p:sp>
        <p:nvSpPr>
          <p:cNvPr id="10" name="Rectangle à coins arrondis 9"/>
          <p:cNvSpPr/>
          <p:nvPr>
            <p:custDataLst>
              <p:tags r:id="rId8"/>
            </p:custDataLst>
          </p:nvPr>
        </p:nvSpPr>
        <p:spPr>
          <a:xfrm>
            <a:off x="9978510" y="5512153"/>
            <a:ext cx="1223493" cy="3348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smtClean="0"/>
              <a:t>Game</a:t>
            </a:r>
            <a:endParaRPr lang="fr-CA" dirty="0"/>
          </a:p>
        </p:txBody>
      </p:sp>
      <p:cxnSp>
        <p:nvCxnSpPr>
          <p:cNvPr id="12" name="Connecteur droit avec flèche 11"/>
          <p:cNvCxnSpPr/>
          <p:nvPr>
            <p:custDataLst>
              <p:tags r:id="rId9"/>
            </p:custDataLst>
          </p:nvPr>
        </p:nvCxnSpPr>
        <p:spPr>
          <a:xfrm>
            <a:off x="1622133" y="5679580"/>
            <a:ext cx="695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>
            <a:stCxn id="6" idx="3"/>
          </p:cNvCxnSpPr>
          <p:nvPr>
            <p:custDataLst>
              <p:tags r:id="rId10"/>
            </p:custDataLst>
          </p:nvPr>
        </p:nvCxnSpPr>
        <p:spPr>
          <a:xfrm flipV="1">
            <a:off x="3541085" y="5679580"/>
            <a:ext cx="695459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7" idx="3"/>
            <a:endCxn id="8" idx="1"/>
          </p:cNvCxnSpPr>
          <p:nvPr>
            <p:custDataLst>
              <p:tags r:id="rId11"/>
            </p:custDataLst>
          </p:nvPr>
        </p:nvCxnSpPr>
        <p:spPr>
          <a:xfrm flipV="1">
            <a:off x="5460037" y="5679580"/>
            <a:ext cx="649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3"/>
            <a:endCxn id="9" idx="1"/>
          </p:cNvCxnSpPr>
          <p:nvPr>
            <p:custDataLst>
              <p:tags r:id="rId12"/>
            </p:custDataLst>
          </p:nvPr>
        </p:nvCxnSpPr>
        <p:spPr>
          <a:xfrm>
            <a:off x="7333059" y="5679580"/>
            <a:ext cx="574016" cy="6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9" idx="3"/>
            <a:endCxn id="10" idx="1"/>
          </p:cNvCxnSpPr>
          <p:nvPr>
            <p:custDataLst>
              <p:tags r:id="rId13"/>
            </p:custDataLst>
          </p:nvPr>
        </p:nvCxnSpPr>
        <p:spPr>
          <a:xfrm flipV="1">
            <a:off x="9341558" y="5679579"/>
            <a:ext cx="636952" cy="6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ngle 30"/>
          <p:cNvCxnSpPr>
            <a:stCxn id="10" idx="3"/>
            <a:endCxn id="10" idx="2"/>
          </p:cNvCxnSpPr>
          <p:nvPr>
            <p:custDataLst>
              <p:tags r:id="rId14"/>
            </p:custDataLst>
          </p:nvPr>
        </p:nvCxnSpPr>
        <p:spPr>
          <a:xfrm flipH="1">
            <a:off x="10590257" y="5679579"/>
            <a:ext cx="611746" cy="167425"/>
          </a:xfrm>
          <a:prstGeom prst="bentConnector4">
            <a:avLst>
              <a:gd name="adj1" fmla="val -37368"/>
              <a:gd name="adj2" fmla="val 236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268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Points forts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3795" y="2096064"/>
            <a:ext cx="6066554" cy="3695136"/>
          </a:xfrm>
        </p:spPr>
        <p:txBody>
          <a:bodyPr>
            <a:normAutofit/>
          </a:bodyPr>
          <a:lstStyle/>
          <a:p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Projection parallaxe </a:t>
            </a:r>
            <a:r>
              <a:rPr lang="fr-CA" dirty="0" smtClean="0"/>
              <a:t>bien réussie</a:t>
            </a:r>
          </a:p>
          <a:p>
            <a:r>
              <a:rPr lang="fr-CA" dirty="0" smtClean="0"/>
              <a:t>Modèle de Rej respecte bien l’image calque</a:t>
            </a:r>
          </a:p>
          <a:p>
            <a:r>
              <a:rPr lang="fr-CA" dirty="0" smtClean="0"/>
              <a:t>Effet d’avant-plan / </a:t>
            </a:r>
            <a:r>
              <a:rPr lang="fr-CA" dirty="0" smtClean="0"/>
              <a:t>arrière-plan</a:t>
            </a:r>
            <a:endParaRPr lang="fr-CA" dirty="0" smtClean="0"/>
          </a:p>
          <a:p>
            <a:r>
              <a:rPr lang="fr-CA" dirty="0" smtClean="0"/>
              <a:t>Fonctionnalité d’accélération des cafés</a:t>
            </a:r>
          </a:p>
          <a:p>
            <a:r>
              <a:rPr lang="fr-CA" dirty="0" smtClean="0"/>
              <a:t>Réutilisation des images du </a:t>
            </a:r>
            <a:r>
              <a:rPr lang="fr-CA" dirty="0" err="1" smtClean="0">
                <a:solidFill>
                  <a:schemeClr val="tx2">
                    <a:lumMod val="75000"/>
                  </a:schemeClr>
                </a:solidFill>
              </a:rPr>
              <a:t>spritesheet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pour </a:t>
            </a:r>
            <a:r>
              <a:rPr lang="fr-CA" dirty="0" smtClean="0"/>
              <a:t>les mouvements vers </a:t>
            </a:r>
            <a:r>
              <a:rPr lang="fr-CA" dirty="0" smtClean="0"/>
              <a:t>la droite afin de produire ceux </a:t>
            </a:r>
            <a:r>
              <a:rPr lang="fr-CA" dirty="0" smtClean="0"/>
              <a:t>vers la </a:t>
            </a:r>
            <a:r>
              <a:rPr lang="fr-CA" dirty="0" smtClean="0"/>
              <a:t>gauche </a:t>
            </a:r>
            <a:r>
              <a:rPr lang="fr-CA" dirty="0" err="1" smtClean="0"/>
              <a:t>programmatiquement</a:t>
            </a:r>
            <a:r>
              <a:rPr lang="fr-CA" dirty="0" smtClean="0"/>
              <a:t>.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14516" y="1935921"/>
            <a:ext cx="3598135" cy="3422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31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Points forts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13795" y="2096064"/>
            <a:ext cx="4611242" cy="3695136"/>
          </a:xfrm>
        </p:spPr>
        <p:txBody>
          <a:bodyPr/>
          <a:lstStyle/>
          <a:p>
            <a:r>
              <a:rPr lang="fr-CA" dirty="0" smtClean="0"/>
              <a:t>Technique de « 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l’escalier</a:t>
            </a:r>
            <a:r>
              <a:rPr lang="fr-CA" dirty="0" smtClean="0"/>
              <a:t> » : ne pas bloquer le joueur s’il est en collision avec un palier qui monte légèrement.</a:t>
            </a:r>
          </a:p>
          <a:p>
            <a:r>
              <a:rPr lang="fr-CA" dirty="0" smtClean="0"/>
              <a:t>Inspiration : emanueleferonato.com</a:t>
            </a:r>
          </a:p>
          <a:p>
            <a:r>
              <a:rPr lang="fr-CA" b="1" dirty="0" err="1" smtClean="0">
                <a:solidFill>
                  <a:schemeClr val="tx2">
                    <a:lumMod val="75000"/>
                  </a:schemeClr>
                </a:solidFill>
              </a:rPr>
              <a:t>getTileWorldXY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CA" dirty="0" smtClean="0"/>
              <a:t>: vérifie la présence d’une tuile sur un calque à une position donnée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99150" y="1566070"/>
            <a:ext cx="4557740" cy="50744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228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Illustration technique de « l’escalier »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8053" y="2454493"/>
            <a:ext cx="4411676" cy="3205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73513" y="2454493"/>
            <a:ext cx="4394043" cy="3205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lèche droite 5"/>
          <p:cNvSpPr/>
          <p:nvPr>
            <p:custDataLst>
              <p:tags r:id="rId4"/>
            </p:custDataLst>
          </p:nvPr>
        </p:nvSpPr>
        <p:spPr>
          <a:xfrm>
            <a:off x="5280338" y="3928056"/>
            <a:ext cx="1146220" cy="450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054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51206" y="4144709"/>
            <a:ext cx="2294620" cy="2129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35916" y="4144709"/>
            <a:ext cx="2864865" cy="2129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 smtClean="0"/>
              <a:t>Points faibles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913794" y="1611418"/>
            <a:ext cx="4239319" cy="2644956"/>
          </a:xfrm>
        </p:spPr>
        <p:txBody>
          <a:bodyPr>
            <a:normAutofit fontScale="77500" lnSpcReduction="20000"/>
          </a:bodyPr>
          <a:lstStyle/>
          <a:p>
            <a:r>
              <a:rPr lang="fr-CA" dirty="0" smtClean="0"/>
              <a:t>Général</a:t>
            </a:r>
          </a:p>
          <a:p>
            <a:pPr lvl="1"/>
            <a:r>
              <a:rPr lang="fr-CA" dirty="0" smtClean="0"/>
              <a:t>Il n’y a pas de son ou de musique</a:t>
            </a:r>
          </a:p>
          <a:p>
            <a:pPr lvl="1"/>
            <a:r>
              <a:rPr lang="fr-CA" dirty="0" smtClean="0"/>
              <a:t>Il n’y a pas de système de pointage ou d’énergie</a:t>
            </a:r>
          </a:p>
          <a:p>
            <a:pPr lvl="1"/>
            <a:r>
              <a:rPr lang="fr-CA" dirty="0" smtClean="0"/>
              <a:t>Il n’y a pas d’ennemis</a:t>
            </a:r>
          </a:p>
          <a:p>
            <a:pPr lvl="1"/>
            <a:r>
              <a:rPr lang="fr-CA" dirty="0" smtClean="0"/>
              <a:t>Niveau de difficulté assez faible</a:t>
            </a:r>
          </a:p>
          <a:p>
            <a:r>
              <a:rPr lang="fr-CA" dirty="0" smtClean="0"/>
              <a:t>Programmation</a:t>
            </a:r>
          </a:p>
          <a:p>
            <a:pPr lvl="1"/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Boîte de collision </a:t>
            </a:r>
            <a:r>
              <a:rPr lang="fr-CA" dirty="0" smtClean="0"/>
              <a:t>des objets pourrait être mieux adaptée</a:t>
            </a:r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CA" dirty="0" smtClean="0"/>
          </a:p>
          <a:p>
            <a:pPr lvl="1"/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090675" y="1652886"/>
            <a:ext cx="5307128" cy="2491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/>
              <a:t>Modèle (Rej)</a:t>
            </a:r>
          </a:p>
          <a:p>
            <a:pPr lvl="1"/>
            <a:r>
              <a:rPr lang="fr-CA" dirty="0" smtClean="0"/>
              <a:t>Pas </a:t>
            </a:r>
            <a:r>
              <a:rPr lang="fr-CA" dirty="0" smtClean="0"/>
              <a:t>d’yeux</a:t>
            </a:r>
            <a:endParaRPr lang="fr-CA" dirty="0" smtClean="0"/>
          </a:p>
          <a:p>
            <a:pPr lvl="1"/>
            <a:r>
              <a:rPr lang="fr-CA" dirty="0" smtClean="0"/>
              <a:t>Rayures pourraient être </a:t>
            </a:r>
            <a:r>
              <a:rPr lang="fr-CA" dirty="0" smtClean="0"/>
              <a:t>retravaillées (</a:t>
            </a:r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coutures</a:t>
            </a:r>
            <a:r>
              <a:rPr lang="fr-CA" dirty="0" smtClean="0"/>
              <a:t>)</a:t>
            </a:r>
            <a:endParaRPr lang="fr-CA" dirty="0" smtClean="0"/>
          </a:p>
          <a:p>
            <a:pPr lvl="1"/>
            <a:r>
              <a:rPr lang="fr-CA" dirty="0" smtClean="0"/>
              <a:t>Pas de système de particules pour créer un effet de fourrure</a:t>
            </a:r>
          </a:p>
          <a:p>
            <a:r>
              <a:rPr lang="fr-CA" dirty="0" smtClean="0"/>
              <a:t>Animations (Rej)</a:t>
            </a:r>
          </a:p>
          <a:p>
            <a:pPr lvl="1"/>
            <a:r>
              <a:rPr lang="fr-CA" dirty="0" smtClean="0"/>
              <a:t>Manque de réalisme / fluidité</a:t>
            </a:r>
          </a:p>
          <a:p>
            <a:pPr lvl="1"/>
            <a:r>
              <a:rPr lang="fr-CA" dirty="0" smtClean="0"/>
              <a:t>Manque de types d’animation</a:t>
            </a:r>
          </a:p>
          <a:p>
            <a:pPr lvl="1"/>
            <a:endParaRPr lang="fr-CA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813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Style de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/>
              <a:t>Jeu de plateforme</a:t>
            </a:r>
          </a:p>
          <a:p>
            <a:r>
              <a:rPr lang="fr-CA" dirty="0" smtClean="0"/>
              <a:t>Influences : Super Mario </a:t>
            </a:r>
            <a:r>
              <a:rPr lang="fr-CA" dirty="0" err="1" smtClean="0"/>
              <a:t>Bros</a:t>
            </a:r>
            <a:r>
              <a:rPr lang="fr-CA" dirty="0" smtClean="0"/>
              <a:t>, </a:t>
            </a:r>
            <a:r>
              <a:rPr lang="fr-CA" dirty="0" err="1" smtClean="0"/>
              <a:t>Donkey</a:t>
            </a:r>
            <a:r>
              <a:rPr lang="fr-CA" dirty="0" smtClean="0"/>
              <a:t> Kong </a:t>
            </a:r>
            <a:r>
              <a:rPr lang="fr-CA" dirty="0" err="1" smtClean="0"/>
              <a:t>Contry</a:t>
            </a:r>
            <a:r>
              <a:rPr lang="fr-CA" dirty="0" smtClean="0"/>
              <a:t>, Sonic the </a:t>
            </a:r>
            <a:r>
              <a:rPr lang="fr-CA" dirty="0" err="1" smtClean="0"/>
              <a:t>Hedgehog</a:t>
            </a:r>
            <a:endParaRPr lang="fr-CA" dirty="0" smtClean="0"/>
          </a:p>
          <a:p>
            <a:endParaRPr lang="fr-FR" dirty="0"/>
          </a:p>
        </p:txBody>
      </p:sp>
      <p:pic>
        <p:nvPicPr>
          <p:cNvPr id="1026" name="Picture 2" descr="Résultats de recherche d'images pour « jeux de mario super »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2" y="3679166"/>
            <a:ext cx="2539020" cy="238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28" name="Picture 4" descr="Résultats de recherche d'images pour « donkey kong country »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32" y="3679166"/>
            <a:ext cx="3185831" cy="238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Résultats de recherche d'images pour « sonic the hedgehog jeux »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99" y="3679166"/>
            <a:ext cx="3982287" cy="2389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515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Projection </a:t>
            </a:r>
            <a:r>
              <a:rPr lang="fr-CA" dirty="0" smtClean="0"/>
              <a:t>2D </a:t>
            </a:r>
            <a:r>
              <a:rPr lang="fr-CA" dirty="0" smtClean="0"/>
              <a:t>utilisée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Orthographique</a:t>
            </a:r>
            <a:r>
              <a:rPr lang="fr-CA" dirty="0" smtClean="0"/>
              <a:t> : caméra </a:t>
            </a:r>
            <a:r>
              <a:rPr lang="fr-CA" dirty="0" smtClean="0"/>
              <a:t>orthographique placée </a:t>
            </a:r>
            <a:r>
              <a:rPr lang="fr-CA" dirty="0" smtClean="0"/>
              <a:t>latéralement</a:t>
            </a:r>
          </a:p>
          <a:p>
            <a:r>
              <a:rPr lang="fr-CA" dirty="0" smtClean="0">
                <a:solidFill>
                  <a:schemeClr val="tx2">
                    <a:lumMod val="75000"/>
                  </a:schemeClr>
                </a:solidFill>
              </a:rPr>
              <a:t>Parallaxe</a:t>
            </a:r>
            <a:r>
              <a:rPr lang="fr-CA" dirty="0" smtClean="0"/>
              <a:t> : utilisation de 6 calques </a:t>
            </a:r>
            <a:r>
              <a:rPr lang="fr-CA" dirty="0" smtClean="0"/>
              <a:t>distincts, dont 2 déroulent indépendamment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37280" y="3641269"/>
            <a:ext cx="3658111" cy="3048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45062" y="3712716"/>
            <a:ext cx="4715533" cy="2905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25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Avant-plan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9151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Objets (cafés)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32606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Sol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37359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Parallaxe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2179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Arrière-plan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11094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ciel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62860"/>
            <a:ext cx="10353675" cy="2760980"/>
          </a:xfrm>
        </p:spPr>
      </p:pic>
    </p:spTree>
    <p:extLst>
      <p:ext uri="{BB962C8B-B14F-4D97-AF65-F5344CB8AC3E}">
        <p14:creationId xmlns:p14="http://schemas.microsoft.com/office/powerpoint/2010/main" val="268636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</Template>
  <TotalTime>1044</TotalTime>
  <Words>407</Words>
  <Application>Microsoft Office PowerPoint</Application>
  <PresentationFormat>Grand écran</PresentationFormat>
  <Paragraphs>97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Bookman Old Style</vt:lpstr>
      <vt:lpstr>Rockwell</vt:lpstr>
      <vt:lpstr>Damask</vt:lpstr>
      <vt:lpstr>Rej</vt:lpstr>
      <vt:lpstr>Style de jeu</vt:lpstr>
      <vt:lpstr>Projection 2D utilisée</vt:lpstr>
      <vt:lpstr>Avant-plan</vt:lpstr>
      <vt:lpstr>Objets (cafés)</vt:lpstr>
      <vt:lpstr>Sol</vt:lpstr>
      <vt:lpstr>Parallaxe</vt:lpstr>
      <vt:lpstr>Arrière-plan</vt:lpstr>
      <vt:lpstr>ciel</vt:lpstr>
      <vt:lpstr>Technique de modélisation 3d : Rej</vt:lpstr>
      <vt:lpstr>Technique de modélisation : tasse</vt:lpstr>
      <vt:lpstr>Utilisation de ressources libres</vt:lpstr>
      <vt:lpstr>Technologies utilisées </vt:lpstr>
      <vt:lpstr>Organisation du travail</vt:lpstr>
      <vt:lpstr>Points forts</vt:lpstr>
      <vt:lpstr>Points forts (suite)</vt:lpstr>
      <vt:lpstr>Illustration technique de « l’escalier »</vt:lpstr>
      <vt:lpstr>Points faibles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Alexis</dc:creator>
  <cp:lastModifiedBy>Alexis</cp:lastModifiedBy>
  <cp:revision>69</cp:revision>
  <dcterms:created xsi:type="dcterms:W3CDTF">2016-10-29T22:32:27Z</dcterms:created>
  <dcterms:modified xsi:type="dcterms:W3CDTF">2016-10-30T17:08:54Z</dcterms:modified>
</cp:coreProperties>
</file>